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80" r:id="rId14"/>
    <p:sldId id="281" r:id="rId15"/>
    <p:sldId id="282" r:id="rId16"/>
    <p:sldId id="284" r:id="rId17"/>
    <p:sldId id="28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gierd\Desktop\Ankieta%20szkolna\Diagramy%20-%20korona%20szko&#322;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Pyt.1 Powiedz </a:t>
            </a:r>
            <a:r>
              <a:rPr lang="pl-PL" sz="960" baseline="0" dirty="0"/>
              <a:t>proszę jak sobie radzisz w tej niecodziennej sytuacji?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Arkusz1!$D$175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Arkusz1!$C$176:$C$180</c:f>
              <c:strCache>
                <c:ptCount val="5"/>
                <c:pt idx="0">
                  <c:v>Bardzo dobrze</c:v>
                </c:pt>
                <c:pt idx="1">
                  <c:v>Dobrze</c:v>
                </c:pt>
                <c:pt idx="2">
                  <c:v>Źle</c:v>
                </c:pt>
                <c:pt idx="3">
                  <c:v>Bardzo źle</c:v>
                </c:pt>
                <c:pt idx="4">
                  <c:v>Nie wiem, trudno mi to ocenić</c:v>
                </c:pt>
              </c:strCache>
            </c:strRef>
          </c:cat>
          <c:val>
            <c:numRef>
              <c:f>Arkusz1!$D$176:$D$180</c:f>
              <c:numCache>
                <c:formatCode>General</c:formatCode>
                <c:ptCount val="5"/>
                <c:pt idx="0">
                  <c:v>26</c:v>
                </c:pt>
                <c:pt idx="1">
                  <c:v>51</c:v>
                </c:pt>
                <c:pt idx="2">
                  <c:v>18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Arkusz1!$E$175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Arkusz1!$C$176:$C$180</c:f>
              <c:strCache>
                <c:ptCount val="5"/>
                <c:pt idx="0">
                  <c:v>Bardzo dobrze</c:v>
                </c:pt>
                <c:pt idx="1">
                  <c:v>Dobrze</c:v>
                </c:pt>
                <c:pt idx="2">
                  <c:v>Źle</c:v>
                </c:pt>
                <c:pt idx="3">
                  <c:v>Bardzo źle</c:v>
                </c:pt>
                <c:pt idx="4">
                  <c:v>Nie wiem, trudno mi to ocenić</c:v>
                </c:pt>
              </c:strCache>
            </c:strRef>
          </c:cat>
          <c:val>
            <c:numRef>
              <c:f>Arkusz1!$E$176:$E$180</c:f>
              <c:numCache>
                <c:formatCode>General</c:formatCode>
                <c:ptCount val="5"/>
                <c:pt idx="0">
                  <c:v>22</c:v>
                </c:pt>
                <c:pt idx="1">
                  <c:v>43.2</c:v>
                </c:pt>
                <c:pt idx="2">
                  <c:v>15.3</c:v>
                </c:pt>
                <c:pt idx="3">
                  <c:v>7.6</c:v>
                </c:pt>
                <c:pt idx="4">
                  <c:v>11.9</c:v>
                </c:pt>
              </c:numCache>
            </c:numRef>
          </c:val>
        </c:ser>
        <c:dLbls>
          <c:showVal val="1"/>
        </c:dLbls>
        <c:overlap val="-25"/>
        <c:axId val="96571392"/>
        <c:axId val="96572928"/>
      </c:barChart>
      <c:catAx>
        <c:axId val="965713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96572928"/>
        <c:crosses val="autoZero"/>
        <c:auto val="1"/>
        <c:lblAlgn val="ctr"/>
        <c:lblOffset val="100"/>
      </c:catAx>
      <c:valAx>
        <c:axId val="96572928"/>
        <c:scaling>
          <c:orientation val="minMax"/>
        </c:scaling>
        <c:delete val="1"/>
        <c:axPos val="b"/>
        <c:numFmt formatCode="General" sourceLinked="1"/>
        <c:tickLblPos val="none"/>
        <c:crossAx val="9657139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 10 Co </a:t>
            </a:r>
            <a:r>
              <a:rPr lang="pl-PL" sz="960" baseline="0" dirty="0"/>
              <a:t>sądzisz o lekcjach prowadzonych </a:t>
            </a:r>
            <a:r>
              <a:rPr lang="pl-PL" sz="960" baseline="0" dirty="0" err="1"/>
              <a:t>on-line</a:t>
            </a:r>
            <a:r>
              <a:rPr lang="pl-PL" sz="960" baseline="0" dirty="0"/>
              <a:t>? Wybierz jedną odpowiedź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Arkusz1!$C$272</c:f>
              <c:strCache>
                <c:ptCount val="1"/>
                <c:pt idx="0">
                  <c:v>Odpowiada mi ten sposób nauki, lubię się uczyć   sam, w domu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Arkusz1!$D$271:$E$271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Arkusz1!$D$272:$E$272</c:f>
              <c:numCache>
                <c:formatCode>General</c:formatCode>
                <c:ptCount val="2"/>
                <c:pt idx="0">
                  <c:v>44</c:v>
                </c:pt>
                <c:pt idx="1">
                  <c:v>37.300000000000004</c:v>
                </c:pt>
              </c:numCache>
            </c:numRef>
          </c:val>
        </c:ser>
        <c:ser>
          <c:idx val="1"/>
          <c:order val="1"/>
          <c:tx>
            <c:strRef>
              <c:f>Arkusz1!$C$273</c:f>
              <c:strCache>
                <c:ptCount val="1"/>
                <c:pt idx="0">
                  <c:v>Nie odpowiada mi ten sposób nauki, wolę uczyć się w szkole i pracować razem z kolegami i koleżankami z klasy w obecności nauczyciela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Arkusz1!$D$271:$E$271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Arkusz1!$D$273:$E$273</c:f>
              <c:numCache>
                <c:formatCode>General</c:formatCode>
                <c:ptCount val="2"/>
                <c:pt idx="0">
                  <c:v>74</c:v>
                </c:pt>
                <c:pt idx="1">
                  <c:v>62.7</c:v>
                </c:pt>
              </c:numCache>
            </c:numRef>
          </c:val>
        </c:ser>
        <c:dLbls>
          <c:showVal val="1"/>
        </c:dLbls>
        <c:overlap val="-25"/>
        <c:axId val="81181696"/>
        <c:axId val="80945920"/>
      </c:barChart>
      <c:catAx>
        <c:axId val="81181696"/>
        <c:scaling>
          <c:orientation val="minMax"/>
        </c:scaling>
        <c:axPos val="l"/>
        <c:majorTickMark val="none"/>
        <c:tickLblPos val="nextTo"/>
        <c:crossAx val="80945920"/>
        <c:crosses val="autoZero"/>
        <c:auto val="1"/>
        <c:lblAlgn val="ctr"/>
        <c:lblOffset val="100"/>
      </c:catAx>
      <c:valAx>
        <c:axId val="809459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18169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800" baseline="0"/>
          </a:pPr>
          <a:endParaRPr lang="pl-PL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 11 Czy </a:t>
            </a:r>
            <a:r>
              <a:rPr lang="pl-PL" sz="960" baseline="0" dirty="0"/>
              <a:t>występują jakieś trudności techniczne związane z udziałem w lekcjach prowadzonych przez Internet ? Wybierz dowolną ilość odpowiedzi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Arkusz1!$D$291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Arkusz1!$C$292:$C$298</c:f>
              <c:strCache>
                <c:ptCount val="7"/>
                <c:pt idx="0">
                  <c:v>Tak często nie mogę się zalogować do platformy, na której odbywają się lekcje</c:v>
                </c:pt>
                <c:pt idx="1">
                  <c:v>Tak, w trakcie lekcji często tracę połączenie z Internetem</c:v>
                </c:pt>
                <c:pt idx="2">
                  <c:v>Tak, mam trudności związane z porozumiewaniem się z nauczycielem(np.często nie słychać co nauczyciel mówi a jeżeli czegoś nie rozumiem, to trudno mi go o to zapytać)</c:v>
                </c:pt>
                <c:pt idx="3">
                  <c:v>Tak , mam trudności związane z wykonywaniem zadań (np.z zapisywaniem równań matematycznych , wzorów i wykresów na komputerze lub podobne) </c:v>
                </c:pt>
                <c:pt idx="4">
                  <c:v>Tak, mam trudności związane z odbieraniem przesyłanych przez nauczyciela zadań domowych, odsyłaniem do nauczyciela zrobionych zadań lub podobne</c:v>
                </c:pt>
                <c:pt idx="5">
                  <c:v>Nie, dotychczas nie było żadnych trudności technicznych, wszystko działa bez zastrzeżeń</c:v>
                </c:pt>
                <c:pt idx="6">
                  <c:v>Inne</c:v>
                </c:pt>
              </c:strCache>
            </c:strRef>
          </c:cat>
          <c:val>
            <c:numRef>
              <c:f>Arkusz1!$D$292:$D$298</c:f>
              <c:numCache>
                <c:formatCode>General</c:formatCode>
                <c:ptCount val="7"/>
                <c:pt idx="0">
                  <c:v>13</c:v>
                </c:pt>
                <c:pt idx="1">
                  <c:v>19</c:v>
                </c:pt>
                <c:pt idx="2">
                  <c:v>27</c:v>
                </c:pt>
                <c:pt idx="3">
                  <c:v>15</c:v>
                </c:pt>
                <c:pt idx="4">
                  <c:v>25</c:v>
                </c:pt>
                <c:pt idx="5">
                  <c:v>55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Arkusz1!$E$291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Arkusz1!$C$292:$C$298</c:f>
              <c:strCache>
                <c:ptCount val="7"/>
                <c:pt idx="0">
                  <c:v>Tak często nie mogę się zalogować do platformy, na której odbywają się lekcje</c:v>
                </c:pt>
                <c:pt idx="1">
                  <c:v>Tak, w trakcie lekcji często tracę połączenie z Internetem</c:v>
                </c:pt>
                <c:pt idx="2">
                  <c:v>Tak, mam trudności związane z porozumiewaniem się z nauczycielem(np.często nie słychać co nauczyciel mówi a jeżeli czegoś nie rozumiem, to trudno mi go o to zapytać)</c:v>
                </c:pt>
                <c:pt idx="3">
                  <c:v>Tak , mam trudności związane z wykonywaniem zadań (np.z zapisywaniem równań matematycznych , wzorów i wykresów na komputerze lub podobne) </c:v>
                </c:pt>
                <c:pt idx="4">
                  <c:v>Tak, mam trudności związane z odbieraniem przesyłanych przez nauczyciela zadań domowych, odsyłaniem do nauczyciela zrobionych zadań lub podobne</c:v>
                </c:pt>
                <c:pt idx="5">
                  <c:v>Nie, dotychczas nie było żadnych trudności technicznych, wszystko działa bez zastrzeżeń</c:v>
                </c:pt>
                <c:pt idx="6">
                  <c:v>Inne</c:v>
                </c:pt>
              </c:strCache>
            </c:strRef>
          </c:cat>
          <c:val>
            <c:numRef>
              <c:f>Arkusz1!$E$292:$E$298</c:f>
              <c:numCache>
                <c:formatCode>General</c:formatCode>
                <c:ptCount val="7"/>
                <c:pt idx="0">
                  <c:v>8.4</c:v>
                </c:pt>
                <c:pt idx="1">
                  <c:v>12.3</c:v>
                </c:pt>
                <c:pt idx="2">
                  <c:v>17.5</c:v>
                </c:pt>
                <c:pt idx="3">
                  <c:v>9.4</c:v>
                </c:pt>
                <c:pt idx="4">
                  <c:v>16.2</c:v>
                </c:pt>
                <c:pt idx="5">
                  <c:v>35.1</c:v>
                </c:pt>
                <c:pt idx="6">
                  <c:v>7.8</c:v>
                </c:pt>
              </c:numCache>
            </c:numRef>
          </c:val>
        </c:ser>
        <c:dLbls>
          <c:showVal val="1"/>
        </c:dLbls>
        <c:overlap val="-25"/>
        <c:axId val="80977280"/>
        <c:axId val="80983168"/>
      </c:barChart>
      <c:catAx>
        <c:axId val="8097728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0983168"/>
        <c:crosses val="autoZero"/>
        <c:auto val="1"/>
        <c:lblAlgn val="ctr"/>
        <c:lblOffset val="100"/>
      </c:catAx>
      <c:valAx>
        <c:axId val="80983168"/>
        <c:scaling>
          <c:orientation val="minMax"/>
        </c:scaling>
        <c:delete val="1"/>
        <c:axPos val="b"/>
        <c:numFmt formatCode="General" sourceLinked="1"/>
        <c:tickLblPos val="none"/>
        <c:crossAx val="8097728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="1" i="0" baseline="0"/>
            </a:pPr>
            <a:r>
              <a:rPr lang="pl-PL" sz="960" b="1" i="0" baseline="0" dirty="0" smtClean="0"/>
              <a:t>Pyt.12 Czy  </a:t>
            </a:r>
            <a:r>
              <a:rPr lang="pl-PL" sz="960" b="1" i="0" baseline="0" dirty="0"/>
              <a:t>rozmawiasz z rodzicami, </a:t>
            </a:r>
            <a:r>
              <a:rPr lang="pl-PL" sz="960" b="1" i="0" baseline="0" dirty="0" smtClean="0"/>
              <a:t>opiekunami lub </a:t>
            </a:r>
            <a:r>
              <a:rPr lang="pl-PL" sz="960" b="1" i="0" baseline="0" dirty="0"/>
              <a:t>innymi </a:t>
            </a:r>
            <a:r>
              <a:rPr lang="pl-PL" sz="960" b="1" i="0" baseline="0" dirty="0" smtClean="0"/>
              <a:t>bliskimi </a:t>
            </a:r>
            <a:r>
              <a:rPr lang="pl-PL" sz="960" b="1" i="0" baseline="0" dirty="0"/>
              <a:t>osobami na temat tego jak chronić się przed </a:t>
            </a:r>
            <a:r>
              <a:rPr lang="pl-PL" sz="960" b="1" i="0" baseline="0" dirty="0" smtClean="0"/>
              <a:t> zarażeniem </a:t>
            </a:r>
            <a:r>
              <a:rPr lang="pl-PL" sz="960" b="1" i="0" baseline="0" dirty="0" err="1"/>
              <a:t>koronawirusem</a:t>
            </a:r>
            <a:r>
              <a:rPr lang="pl-PL" sz="960" b="1" i="0" baseline="0" dirty="0"/>
              <a:t>?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Arkusz1!$C$354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Arkusz1!$B$355:$B$358</c:f>
              <c:strCache>
                <c:ptCount val="4"/>
                <c:pt idx="0">
                  <c:v>Tak, często o tym rozmawiamy</c:v>
                </c:pt>
                <c:pt idx="1">
                  <c:v>Tak od czasu do czasu, o tym rozmawiamy</c:v>
                </c:pt>
                <c:pt idx="2">
                  <c:v>Tak, ale rzadko o tym rozmawiamy</c:v>
                </c:pt>
                <c:pt idx="3">
                  <c:v>Nie, nie  rozmawiamy o tym wcale</c:v>
                </c:pt>
              </c:strCache>
            </c:strRef>
          </c:cat>
          <c:val>
            <c:numRef>
              <c:f>Arkusz1!$C$355:$C$358</c:f>
              <c:numCache>
                <c:formatCode>General</c:formatCode>
                <c:ptCount val="4"/>
                <c:pt idx="0">
                  <c:v>47</c:v>
                </c:pt>
                <c:pt idx="1">
                  <c:v>37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Arkusz1!$D$354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Arkusz1!$B$355:$B$358</c:f>
              <c:strCache>
                <c:ptCount val="4"/>
                <c:pt idx="0">
                  <c:v>Tak, często o tym rozmawiamy</c:v>
                </c:pt>
                <c:pt idx="1">
                  <c:v>Tak od czasu do czasu, o tym rozmawiamy</c:v>
                </c:pt>
                <c:pt idx="2">
                  <c:v>Tak, ale rzadko o tym rozmawiamy</c:v>
                </c:pt>
                <c:pt idx="3">
                  <c:v>Nie, nie  rozmawiamy o tym wcale</c:v>
                </c:pt>
              </c:strCache>
            </c:strRef>
          </c:cat>
          <c:val>
            <c:numRef>
              <c:f>Arkusz1!$D$355:$D$358</c:f>
              <c:numCache>
                <c:formatCode>General</c:formatCode>
                <c:ptCount val="4"/>
                <c:pt idx="0">
                  <c:v>39.800000000000004</c:v>
                </c:pt>
                <c:pt idx="1">
                  <c:v>31.4</c:v>
                </c:pt>
                <c:pt idx="2">
                  <c:v>22</c:v>
                </c:pt>
                <c:pt idx="3">
                  <c:v>6.8</c:v>
                </c:pt>
              </c:numCache>
            </c:numRef>
          </c:val>
        </c:ser>
        <c:dLbls>
          <c:showVal val="1"/>
        </c:dLbls>
        <c:overlap val="-25"/>
        <c:axId val="81221888"/>
        <c:axId val="81227776"/>
      </c:barChart>
      <c:catAx>
        <c:axId val="812218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227776"/>
        <c:crosses val="autoZero"/>
        <c:auto val="1"/>
        <c:lblAlgn val="ctr"/>
        <c:lblOffset val="100"/>
      </c:catAx>
      <c:valAx>
        <c:axId val="81227776"/>
        <c:scaling>
          <c:orientation val="minMax"/>
        </c:scaling>
        <c:delete val="1"/>
        <c:axPos val="b"/>
        <c:numFmt formatCode="General" sourceLinked="1"/>
        <c:tickLblPos val="none"/>
        <c:crossAx val="8122188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baseline="0"/>
            </a:pPr>
            <a:r>
              <a:rPr lang="pl-PL" baseline="0" dirty="0" smtClean="0"/>
              <a:t>Pyt.13 Powiedz</a:t>
            </a:r>
            <a:r>
              <a:rPr lang="pl-PL" baseline="0" dirty="0"/>
              <a:t>, co najczęściej czujesz myśląc o pandemii </a:t>
            </a:r>
            <a:r>
              <a:rPr lang="pl-PL" baseline="0" dirty="0" err="1"/>
              <a:t>koronawirusa</a:t>
            </a:r>
            <a:r>
              <a:rPr lang="pl-PL" baseline="0" dirty="0"/>
              <a:t>? Wybierz  maksymalnie trzy odpowiedzi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563700055421359"/>
          <c:y val="0.31486602197539115"/>
          <c:w val="0.70910144200102565"/>
          <c:h val="0.61415805913994592"/>
        </c:manualLayout>
      </c:layout>
      <c:barChart>
        <c:barDir val="bar"/>
        <c:grouping val="clustered"/>
        <c:ser>
          <c:idx val="0"/>
          <c:order val="0"/>
          <c:tx>
            <c:strRef>
              <c:f>Arkusz1!$C$374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/>
                </a:pPr>
                <a:endParaRPr lang="pl-PL"/>
              </a:p>
            </c:txPr>
            <c:showVal val="1"/>
          </c:dLbls>
          <c:cat>
            <c:strRef>
              <c:f>Arkusz1!$B$375:$B$380</c:f>
              <c:strCache>
                <c:ptCount val="6"/>
                <c:pt idx="0">
                  <c:v>Lęk, strach</c:v>
                </c:pt>
                <c:pt idx="1">
                  <c:v>Smutek</c:v>
                </c:pt>
                <c:pt idx="2">
                  <c:v>Niepokój, rozdrażnienie </c:v>
                </c:pt>
                <c:pt idx="3">
                  <c:v>Złość</c:v>
                </c:pt>
                <c:pt idx="4">
                  <c:v>Agresję</c:v>
                </c:pt>
                <c:pt idx="5">
                  <c:v>Inne</c:v>
                </c:pt>
              </c:strCache>
            </c:strRef>
          </c:cat>
          <c:val>
            <c:numRef>
              <c:f>Arkusz1!$C$375:$C$380</c:f>
              <c:numCache>
                <c:formatCode>General</c:formatCode>
                <c:ptCount val="6"/>
                <c:pt idx="0">
                  <c:v>26</c:v>
                </c:pt>
                <c:pt idx="1">
                  <c:v>40</c:v>
                </c:pt>
                <c:pt idx="2">
                  <c:v>45</c:v>
                </c:pt>
                <c:pt idx="3">
                  <c:v>31</c:v>
                </c:pt>
                <c:pt idx="4">
                  <c:v>10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strRef>
              <c:f>Arkusz1!$D$374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/>
                </a:pPr>
                <a:endParaRPr lang="pl-PL"/>
              </a:p>
            </c:txPr>
            <c:showVal val="1"/>
          </c:dLbls>
          <c:cat>
            <c:strRef>
              <c:f>Arkusz1!$B$375:$B$380</c:f>
              <c:strCache>
                <c:ptCount val="6"/>
                <c:pt idx="0">
                  <c:v>Lęk, strach</c:v>
                </c:pt>
                <c:pt idx="1">
                  <c:v>Smutek</c:v>
                </c:pt>
                <c:pt idx="2">
                  <c:v>Niepokój, rozdrażnienie </c:v>
                </c:pt>
                <c:pt idx="3">
                  <c:v>Złość</c:v>
                </c:pt>
                <c:pt idx="4">
                  <c:v>Agresję</c:v>
                </c:pt>
                <c:pt idx="5">
                  <c:v>Inne</c:v>
                </c:pt>
              </c:strCache>
            </c:strRef>
          </c:cat>
          <c:val>
            <c:numRef>
              <c:f>Arkusz1!$D$375:$D$380</c:f>
              <c:numCache>
                <c:formatCode>General</c:formatCode>
                <c:ptCount val="6"/>
                <c:pt idx="0">
                  <c:v>14.8</c:v>
                </c:pt>
                <c:pt idx="1">
                  <c:v>22.7</c:v>
                </c:pt>
                <c:pt idx="2">
                  <c:v>25.6</c:v>
                </c:pt>
                <c:pt idx="3">
                  <c:v>17.600000000000001</c:v>
                </c:pt>
                <c:pt idx="4">
                  <c:v>5.7</c:v>
                </c:pt>
                <c:pt idx="5">
                  <c:v>13.6</c:v>
                </c:pt>
              </c:numCache>
            </c:numRef>
          </c:val>
        </c:ser>
        <c:dLbls>
          <c:showVal val="1"/>
        </c:dLbls>
        <c:overlap val="-25"/>
        <c:axId val="81368576"/>
        <c:axId val="81370112"/>
      </c:barChart>
      <c:catAx>
        <c:axId val="813685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aseline="0"/>
            </a:pPr>
            <a:endParaRPr lang="pl-PL"/>
          </a:p>
        </c:txPr>
        <c:crossAx val="81370112"/>
        <c:crosses val="autoZero"/>
        <c:auto val="1"/>
        <c:lblAlgn val="ctr"/>
        <c:lblOffset val="100"/>
      </c:catAx>
      <c:valAx>
        <c:axId val="81370112"/>
        <c:scaling>
          <c:orientation val="minMax"/>
        </c:scaling>
        <c:delete val="1"/>
        <c:axPos val="b"/>
        <c:numFmt formatCode="General" sourceLinked="1"/>
        <c:tickLblPos val="none"/>
        <c:crossAx val="8136857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800" baseline="0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Metryczka. Płeć </a:t>
            </a:r>
            <a:r>
              <a:rPr lang="pl-PL" sz="960" baseline="0" dirty="0"/>
              <a:t>respondentów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Arkusz1!$C$12</c:f>
              <c:strCache>
                <c:ptCount val="1"/>
                <c:pt idx="0">
                  <c:v>Kobieta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Arkusz1!$D$11:$E$11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Arkusz1!$D$12:$E$12</c:f>
              <c:numCache>
                <c:formatCode>General</c:formatCode>
                <c:ptCount val="2"/>
                <c:pt idx="0">
                  <c:v>65</c:v>
                </c:pt>
                <c:pt idx="1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Arkusz1!$C$13</c:f>
              <c:strCache>
                <c:ptCount val="1"/>
                <c:pt idx="0">
                  <c:v>Mężczyzna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Arkusz1!$D$11:$E$11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Arkusz1!$D$13:$E$13</c:f>
              <c:numCache>
                <c:formatCode>General</c:formatCode>
                <c:ptCount val="2"/>
                <c:pt idx="0">
                  <c:v>53</c:v>
                </c:pt>
                <c:pt idx="1">
                  <c:v>44.9</c:v>
                </c:pt>
              </c:numCache>
            </c:numRef>
          </c:val>
        </c:ser>
        <c:dLbls>
          <c:showVal val="1"/>
        </c:dLbls>
        <c:overlap val="-25"/>
        <c:axId val="81072512"/>
        <c:axId val="81074048"/>
      </c:barChart>
      <c:catAx>
        <c:axId val="810725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074048"/>
        <c:crosses val="autoZero"/>
        <c:auto val="1"/>
        <c:lblAlgn val="ctr"/>
        <c:lblOffset val="100"/>
      </c:catAx>
      <c:valAx>
        <c:axId val="81074048"/>
        <c:scaling>
          <c:orientation val="minMax"/>
        </c:scaling>
        <c:delete val="1"/>
        <c:axPos val="b"/>
        <c:numFmt formatCode="General" sourceLinked="1"/>
        <c:tickLblPos val="none"/>
        <c:crossAx val="8107251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Metryczka. Wiek </a:t>
            </a:r>
            <a:r>
              <a:rPr lang="pl-PL" sz="960" baseline="0" dirty="0"/>
              <a:t>respondentów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Arkusz1!$D$36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Arkusz1!$C$37:$C$39</c:f>
              <c:strCache>
                <c:ptCount val="3"/>
                <c:pt idx="0">
                  <c:v>od 15 do 16 lat</c:v>
                </c:pt>
                <c:pt idx="1">
                  <c:v>od 17 do 18 lat</c:v>
                </c:pt>
                <c:pt idx="2">
                  <c:v>19 lat i więcej</c:v>
                </c:pt>
              </c:strCache>
            </c:strRef>
          </c:cat>
          <c:val>
            <c:numRef>
              <c:f>Arkusz1!$D$37:$D$39</c:f>
              <c:numCache>
                <c:formatCode>General</c:formatCode>
                <c:ptCount val="3"/>
                <c:pt idx="0">
                  <c:v>55</c:v>
                </c:pt>
                <c:pt idx="1">
                  <c:v>48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Arkusz1!$E$36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Arkusz1!$C$37:$C$39</c:f>
              <c:strCache>
                <c:ptCount val="3"/>
                <c:pt idx="0">
                  <c:v>od 15 do 16 lat</c:v>
                </c:pt>
                <c:pt idx="1">
                  <c:v>od 17 do 18 lat</c:v>
                </c:pt>
                <c:pt idx="2">
                  <c:v>19 lat i więcej</c:v>
                </c:pt>
              </c:strCache>
            </c:strRef>
          </c:cat>
          <c:val>
            <c:numRef>
              <c:f>Arkusz1!$E$37:$E$39</c:f>
              <c:numCache>
                <c:formatCode>General</c:formatCode>
                <c:ptCount val="3"/>
                <c:pt idx="0">
                  <c:v>46.6</c:v>
                </c:pt>
                <c:pt idx="1">
                  <c:v>40.700000000000003</c:v>
                </c:pt>
                <c:pt idx="2">
                  <c:v>12.7</c:v>
                </c:pt>
              </c:numCache>
            </c:numRef>
          </c:val>
        </c:ser>
        <c:dLbls>
          <c:showVal val="1"/>
        </c:dLbls>
        <c:overlap val="-25"/>
        <c:axId val="81112448"/>
        <c:axId val="81126528"/>
      </c:barChart>
      <c:catAx>
        <c:axId val="811124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126528"/>
        <c:crosses val="autoZero"/>
        <c:auto val="1"/>
        <c:lblAlgn val="ctr"/>
        <c:lblOffset val="100"/>
      </c:catAx>
      <c:valAx>
        <c:axId val="811265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11244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Metryczka. Miejsce </a:t>
            </a:r>
            <a:r>
              <a:rPr lang="pl-PL" sz="960" baseline="0" dirty="0"/>
              <a:t>zamieszkania </a:t>
            </a:r>
            <a:r>
              <a:rPr lang="pl-PL" sz="960" baseline="0" dirty="0" smtClean="0"/>
              <a:t>respondentów</a:t>
            </a:r>
            <a:endParaRPr lang="pl-PL" sz="960" baseline="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Arkusz1!$C$55</c:f>
              <c:strCache>
                <c:ptCount val="1"/>
                <c:pt idx="0">
                  <c:v>Miasto 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Arkusz1!$D$54:$E$54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Arkusz1!$D$55:$E$55</c:f>
              <c:numCache>
                <c:formatCode>General</c:formatCode>
                <c:ptCount val="2"/>
                <c:pt idx="0">
                  <c:v>78</c:v>
                </c:pt>
                <c:pt idx="1">
                  <c:v>66.099999999999994</c:v>
                </c:pt>
              </c:numCache>
            </c:numRef>
          </c:val>
        </c:ser>
        <c:ser>
          <c:idx val="1"/>
          <c:order val="1"/>
          <c:tx>
            <c:strRef>
              <c:f>Arkusz1!$C$56</c:f>
              <c:strCache>
                <c:ptCount val="1"/>
                <c:pt idx="0">
                  <c:v>Wieś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Arkusz1!$D$54:$E$54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Arkusz1!$D$56:$E$56</c:f>
              <c:numCache>
                <c:formatCode>General</c:formatCode>
                <c:ptCount val="2"/>
                <c:pt idx="0">
                  <c:v>40</c:v>
                </c:pt>
                <c:pt idx="1">
                  <c:v>33.9</c:v>
                </c:pt>
              </c:numCache>
            </c:numRef>
          </c:val>
        </c:ser>
        <c:dLbls>
          <c:showVal val="1"/>
        </c:dLbls>
        <c:overlap val="-25"/>
        <c:axId val="81426688"/>
        <c:axId val="81436672"/>
      </c:barChart>
      <c:catAx>
        <c:axId val="814266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436672"/>
        <c:crosses val="autoZero"/>
        <c:auto val="1"/>
        <c:lblAlgn val="ctr"/>
        <c:lblOffset val="100"/>
      </c:catAx>
      <c:valAx>
        <c:axId val="814366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142668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Pyt.2 Oceń </a:t>
            </a:r>
            <a:r>
              <a:rPr lang="pl-PL" sz="960" baseline="0" dirty="0"/>
              <a:t>co jest dla Ciebie najbardziej uciążliwe? Wybierz maksymalnie trzy odpowiedzi.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Arkusz1!$D$196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Arkusz1!$C$197:$C$203</c:f>
              <c:strCache>
                <c:ptCount val="7"/>
                <c:pt idx="0">
                  <c:v>Nie mogę się spotykać z członkami rodziny,z którymi nie mieszkam</c:v>
                </c:pt>
                <c:pt idx="1">
                  <c:v>Nie mogę się spotykać z kolegami, przyjaciółmi</c:v>
                </c:pt>
                <c:pt idx="2">
                  <c:v>Nie mogę chodzić do szkoły</c:v>
                </c:pt>
                <c:pt idx="3">
                  <c:v>Nie mogę uczestniczyć w zajęciach pozaszkolnych</c:v>
                </c:pt>
                <c:pt idx="4">
                  <c:v>Nie mogę uprawiać sportu</c:v>
                </c:pt>
                <c:pt idx="5">
                  <c:v>Nie mogę samodzielnie przebywać poza domem</c:v>
                </c:pt>
                <c:pt idx="6">
                  <c:v>Coś innego, wpisz co</c:v>
                </c:pt>
              </c:strCache>
            </c:strRef>
          </c:cat>
          <c:val>
            <c:numRef>
              <c:f>Arkusz1!$D$197:$D$203</c:f>
              <c:numCache>
                <c:formatCode>General</c:formatCode>
                <c:ptCount val="7"/>
                <c:pt idx="0">
                  <c:v>38</c:v>
                </c:pt>
                <c:pt idx="1">
                  <c:v>85</c:v>
                </c:pt>
                <c:pt idx="2">
                  <c:v>32</c:v>
                </c:pt>
                <c:pt idx="3">
                  <c:v>20</c:v>
                </c:pt>
                <c:pt idx="4">
                  <c:v>43</c:v>
                </c:pt>
                <c:pt idx="5">
                  <c:v>56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Arkusz1!$E$196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Arkusz1!$C$197:$C$203</c:f>
              <c:strCache>
                <c:ptCount val="7"/>
                <c:pt idx="0">
                  <c:v>Nie mogę się spotykać z członkami rodziny,z którymi nie mieszkam</c:v>
                </c:pt>
                <c:pt idx="1">
                  <c:v>Nie mogę się spotykać z kolegami, przyjaciółmi</c:v>
                </c:pt>
                <c:pt idx="2">
                  <c:v>Nie mogę chodzić do szkoły</c:v>
                </c:pt>
                <c:pt idx="3">
                  <c:v>Nie mogę uczestniczyć w zajęciach pozaszkolnych</c:v>
                </c:pt>
                <c:pt idx="4">
                  <c:v>Nie mogę uprawiać sportu</c:v>
                </c:pt>
                <c:pt idx="5">
                  <c:v>Nie mogę samodzielnie przebywać poza domem</c:v>
                </c:pt>
                <c:pt idx="6">
                  <c:v>Coś innego, wpisz co</c:v>
                </c:pt>
              </c:strCache>
            </c:strRef>
          </c:cat>
          <c:val>
            <c:numRef>
              <c:f>Arkusz1!$E$197:$E$203</c:f>
              <c:numCache>
                <c:formatCode>General</c:formatCode>
                <c:ptCount val="7"/>
                <c:pt idx="0">
                  <c:v>13.4</c:v>
                </c:pt>
                <c:pt idx="1">
                  <c:v>30</c:v>
                </c:pt>
                <c:pt idx="2">
                  <c:v>11.3</c:v>
                </c:pt>
                <c:pt idx="3">
                  <c:v>7.1</c:v>
                </c:pt>
                <c:pt idx="4">
                  <c:v>15.2</c:v>
                </c:pt>
                <c:pt idx="5">
                  <c:v>19.8</c:v>
                </c:pt>
                <c:pt idx="6">
                  <c:v>3.1</c:v>
                </c:pt>
              </c:numCache>
            </c:numRef>
          </c:val>
        </c:ser>
        <c:dLbls>
          <c:showVal val="1"/>
        </c:dLbls>
        <c:overlap val="-25"/>
        <c:axId val="80763904"/>
        <c:axId val="80765696"/>
      </c:barChart>
      <c:catAx>
        <c:axId val="8076390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0765696"/>
        <c:crosses val="autoZero"/>
        <c:auto val="1"/>
        <c:lblAlgn val="ctr"/>
        <c:lblOffset val="100"/>
      </c:catAx>
      <c:valAx>
        <c:axId val="80765696"/>
        <c:scaling>
          <c:orientation val="minMax"/>
        </c:scaling>
        <c:delete val="1"/>
        <c:axPos val="b"/>
        <c:numFmt formatCode="General" sourceLinked="1"/>
        <c:tickLblPos val="none"/>
        <c:crossAx val="8076390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Pyt.3 Powiedz </a:t>
            </a:r>
            <a:r>
              <a:rPr lang="pl-PL" sz="960" baseline="0" dirty="0"/>
              <a:t>co robisz w czasie wolnym? Wybierz maksymalnie trzy rzeczy,  które robisz częściej niż zazwyczaj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Arkusz1!$D$226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Arkusz1!$C$227:$C$234</c:f>
              <c:strCache>
                <c:ptCount val="8"/>
                <c:pt idx="0">
                  <c:v>Cześciej niż zazwyczaj rozmawiam przez telefon</c:v>
                </c:pt>
                <c:pt idx="1">
                  <c:v>Częściej niż zazwyczaj korzystam z Faceboo-a lub innych portali społecznościowych</c:v>
                </c:pt>
                <c:pt idx="2">
                  <c:v>Częściej niż zazwyczaj korzystam z Internetu (przeglądam strony i poszukuję ciekawych informacji)</c:v>
                </c:pt>
                <c:pt idx="3">
                  <c:v>Cześciej niż zazwyczaj gram w gry komputerowe</c:v>
                </c:pt>
                <c:pt idx="4">
                  <c:v>Cześciej niż zazwyczaj oglądam telewizję </c:v>
                </c:pt>
                <c:pt idx="5">
                  <c:v>Częściej niż zazwyczaj oglądam filmy</c:v>
                </c:pt>
                <c:pt idx="6">
                  <c:v>Cześciej niż zazwyczaj czytam prasę (gazety codzienne, tygodniki lub magazyny)</c:v>
                </c:pt>
                <c:pt idx="7">
                  <c:v>Częściej niż zazwyczaj czytam książki</c:v>
                </c:pt>
              </c:strCache>
            </c:strRef>
          </c:cat>
          <c:val>
            <c:numRef>
              <c:f>Arkusz1!$D$227:$D$234</c:f>
              <c:numCache>
                <c:formatCode>General</c:formatCode>
                <c:ptCount val="8"/>
                <c:pt idx="0">
                  <c:v>32</c:v>
                </c:pt>
                <c:pt idx="1">
                  <c:v>58</c:v>
                </c:pt>
                <c:pt idx="2">
                  <c:v>42</c:v>
                </c:pt>
                <c:pt idx="3">
                  <c:v>39</c:v>
                </c:pt>
                <c:pt idx="4">
                  <c:v>20</c:v>
                </c:pt>
                <c:pt idx="5">
                  <c:v>58</c:v>
                </c:pt>
                <c:pt idx="6">
                  <c:v>4</c:v>
                </c:pt>
                <c:pt idx="7">
                  <c:v>26</c:v>
                </c:pt>
              </c:numCache>
            </c:numRef>
          </c:val>
        </c:ser>
        <c:ser>
          <c:idx val="1"/>
          <c:order val="1"/>
          <c:tx>
            <c:strRef>
              <c:f>Arkusz1!$E$226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Arkusz1!$C$227:$C$234</c:f>
              <c:strCache>
                <c:ptCount val="8"/>
                <c:pt idx="0">
                  <c:v>Cześciej niż zazwyczaj rozmawiam przez telefon</c:v>
                </c:pt>
                <c:pt idx="1">
                  <c:v>Częściej niż zazwyczaj korzystam z Faceboo-a lub innych portali społecznościowych</c:v>
                </c:pt>
                <c:pt idx="2">
                  <c:v>Częściej niż zazwyczaj korzystam z Internetu (przeglądam strony i poszukuję ciekawych informacji)</c:v>
                </c:pt>
                <c:pt idx="3">
                  <c:v>Cześciej niż zazwyczaj gram w gry komputerowe</c:v>
                </c:pt>
                <c:pt idx="4">
                  <c:v>Cześciej niż zazwyczaj oglądam telewizję </c:v>
                </c:pt>
                <c:pt idx="5">
                  <c:v>Częściej niż zazwyczaj oglądam filmy</c:v>
                </c:pt>
                <c:pt idx="6">
                  <c:v>Cześciej niż zazwyczaj czytam prasę (gazety codzienne, tygodniki lub magazyny)</c:v>
                </c:pt>
                <c:pt idx="7">
                  <c:v>Częściej niż zazwyczaj czytam książki</c:v>
                </c:pt>
              </c:strCache>
            </c:strRef>
          </c:cat>
          <c:val>
            <c:numRef>
              <c:f>Arkusz1!$E$227:$E$234</c:f>
              <c:numCache>
                <c:formatCode>General</c:formatCode>
                <c:ptCount val="8"/>
                <c:pt idx="0">
                  <c:v>11.5</c:v>
                </c:pt>
                <c:pt idx="1">
                  <c:v>20.8</c:v>
                </c:pt>
                <c:pt idx="2">
                  <c:v>15</c:v>
                </c:pt>
                <c:pt idx="3">
                  <c:v>14</c:v>
                </c:pt>
                <c:pt idx="4">
                  <c:v>7.2</c:v>
                </c:pt>
                <c:pt idx="5">
                  <c:v>20.8</c:v>
                </c:pt>
                <c:pt idx="6">
                  <c:v>1.4</c:v>
                </c:pt>
                <c:pt idx="7">
                  <c:v>9.3000000000000007</c:v>
                </c:pt>
              </c:numCache>
            </c:numRef>
          </c:val>
        </c:ser>
        <c:dLbls>
          <c:showVal val="1"/>
        </c:dLbls>
        <c:overlap val="-25"/>
        <c:axId val="96667520"/>
        <c:axId val="96669056"/>
      </c:barChart>
      <c:catAx>
        <c:axId val="9666752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96669056"/>
        <c:crosses val="autoZero"/>
        <c:auto val="1"/>
        <c:lblAlgn val="ctr"/>
        <c:lblOffset val="100"/>
      </c:catAx>
      <c:valAx>
        <c:axId val="96669056"/>
        <c:scaling>
          <c:orientation val="minMax"/>
        </c:scaling>
        <c:delete val="1"/>
        <c:axPos val="b"/>
        <c:numFmt formatCode="General" sourceLinked="1"/>
        <c:tickLblPos val="none"/>
        <c:crossAx val="9666752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Pyt.4 Czy </a:t>
            </a:r>
            <a:r>
              <a:rPr lang="pl-PL" sz="960" baseline="0" dirty="0"/>
              <a:t>obecnie rozmawiasz z mniejszą czy większą ilością osób niż zazwyczaj?</a:t>
            </a:r>
          </a:p>
        </c:rich>
      </c:tx>
      <c:layout>
        <c:manualLayout>
          <c:xMode val="edge"/>
          <c:yMode val="edge"/>
          <c:x val="0.12172299536116657"/>
          <c:y val="5.5026455026455028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Arkusz1!$D$154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Arkusz1!$C$155:$C$157</c:f>
              <c:strCache>
                <c:ptCount val="3"/>
                <c:pt idx="0">
                  <c:v>Rozmawiam z większą ilością osób niż zazwyczaj</c:v>
                </c:pt>
                <c:pt idx="1">
                  <c:v>Rozmawiam z podobną ilością osób co zazwyczaj</c:v>
                </c:pt>
                <c:pt idx="2">
                  <c:v>Rozmawiam z mniejszą ilością osób niż zazwyczaj</c:v>
                </c:pt>
              </c:strCache>
            </c:strRef>
          </c:cat>
          <c:val>
            <c:numRef>
              <c:f>Arkusz1!$D$155:$D$157</c:f>
              <c:numCache>
                <c:formatCode>General</c:formatCode>
                <c:ptCount val="3"/>
                <c:pt idx="0">
                  <c:v>13</c:v>
                </c:pt>
                <c:pt idx="1">
                  <c:v>47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Arkusz1!$E$154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Arkusz1!$C$155:$C$157</c:f>
              <c:strCache>
                <c:ptCount val="3"/>
                <c:pt idx="0">
                  <c:v>Rozmawiam z większą ilością osób niż zazwyczaj</c:v>
                </c:pt>
                <c:pt idx="1">
                  <c:v>Rozmawiam z podobną ilością osób co zazwyczaj</c:v>
                </c:pt>
                <c:pt idx="2">
                  <c:v>Rozmawiam z mniejszą ilością osób niż zazwyczaj</c:v>
                </c:pt>
              </c:strCache>
            </c:strRef>
          </c:cat>
          <c:val>
            <c:numRef>
              <c:f>Arkusz1!$E$155:$E$157</c:f>
              <c:numCache>
                <c:formatCode>General</c:formatCode>
                <c:ptCount val="3"/>
                <c:pt idx="0">
                  <c:v>11</c:v>
                </c:pt>
                <c:pt idx="1">
                  <c:v>39.800000000000004</c:v>
                </c:pt>
                <c:pt idx="2">
                  <c:v>49.2</c:v>
                </c:pt>
              </c:numCache>
            </c:numRef>
          </c:val>
        </c:ser>
        <c:dLbls>
          <c:showVal val="1"/>
        </c:dLbls>
        <c:overlap val="-25"/>
        <c:axId val="96699136"/>
        <c:axId val="96700672"/>
      </c:barChart>
      <c:catAx>
        <c:axId val="966991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96700672"/>
        <c:crosses val="autoZero"/>
        <c:auto val="1"/>
        <c:lblAlgn val="ctr"/>
        <c:lblOffset val="100"/>
      </c:catAx>
      <c:valAx>
        <c:axId val="96700672"/>
        <c:scaling>
          <c:orientation val="minMax"/>
        </c:scaling>
        <c:delete val="1"/>
        <c:axPos val="b"/>
        <c:numFmt formatCode="General" sourceLinked="1"/>
        <c:tickLblPos val="none"/>
        <c:crossAx val="9669913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Pyt.5 Z </a:t>
            </a:r>
            <a:r>
              <a:rPr lang="pl-PL" sz="960" baseline="0" dirty="0"/>
              <a:t>kim rozmawiasz częściej niż zazwyczaj?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Arkusz1!$D$135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Arkusz1!$C$136:$C$140</c:f>
              <c:strCache>
                <c:ptCount val="5"/>
                <c:pt idx="0">
                  <c:v>Z członkami rodziny, z tymi z którymi mieszkam</c:v>
                </c:pt>
                <c:pt idx="1">
                  <c:v>Z członkami rodziny, z którymi nie mieszkam</c:v>
                </c:pt>
                <c:pt idx="2">
                  <c:v>Ze znajomymi z klasy,szkoły</c:v>
                </c:pt>
                <c:pt idx="3">
                  <c:v>Ze znajomymi spoza szkoły</c:v>
                </c:pt>
                <c:pt idx="4">
                  <c:v>Z kimś innym, wpisz z kim</c:v>
                </c:pt>
              </c:strCache>
            </c:strRef>
          </c:cat>
          <c:val>
            <c:numRef>
              <c:f>Arkusz1!$D$136:$D$140</c:f>
              <c:numCache>
                <c:formatCode>General</c:formatCode>
                <c:ptCount val="5"/>
                <c:pt idx="0">
                  <c:v>52</c:v>
                </c:pt>
                <c:pt idx="1">
                  <c:v>10</c:v>
                </c:pt>
                <c:pt idx="2">
                  <c:v>18</c:v>
                </c:pt>
                <c:pt idx="3">
                  <c:v>29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Arkusz1!$E$135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Arkusz1!$C$136:$C$140</c:f>
              <c:strCache>
                <c:ptCount val="5"/>
                <c:pt idx="0">
                  <c:v>Z członkami rodziny, z tymi z którymi mieszkam</c:v>
                </c:pt>
                <c:pt idx="1">
                  <c:v>Z członkami rodziny, z którymi nie mieszkam</c:v>
                </c:pt>
                <c:pt idx="2">
                  <c:v>Ze znajomymi z klasy,szkoły</c:v>
                </c:pt>
                <c:pt idx="3">
                  <c:v>Ze znajomymi spoza szkoły</c:v>
                </c:pt>
                <c:pt idx="4">
                  <c:v>Z kimś innym, wpisz z kim</c:v>
                </c:pt>
              </c:strCache>
            </c:strRef>
          </c:cat>
          <c:val>
            <c:numRef>
              <c:f>Arkusz1!$E$136:$E$140</c:f>
              <c:numCache>
                <c:formatCode>General</c:formatCode>
                <c:ptCount val="5"/>
                <c:pt idx="0">
                  <c:v>44.1</c:v>
                </c:pt>
                <c:pt idx="1">
                  <c:v>8.5</c:v>
                </c:pt>
                <c:pt idx="2">
                  <c:v>15.3</c:v>
                </c:pt>
                <c:pt idx="3">
                  <c:v>24.6</c:v>
                </c:pt>
                <c:pt idx="4">
                  <c:v>7.6</c:v>
                </c:pt>
              </c:numCache>
            </c:numRef>
          </c:val>
        </c:ser>
        <c:dLbls>
          <c:showVal val="1"/>
        </c:dLbls>
        <c:overlap val="-25"/>
        <c:axId val="80830848"/>
        <c:axId val="80832384"/>
      </c:barChart>
      <c:catAx>
        <c:axId val="808308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0832384"/>
        <c:crosses val="autoZero"/>
        <c:auto val="1"/>
        <c:lblAlgn val="ctr"/>
        <c:lblOffset val="100"/>
      </c:catAx>
      <c:valAx>
        <c:axId val="80832384"/>
        <c:scaling>
          <c:orientation val="minMax"/>
        </c:scaling>
        <c:delete val="1"/>
        <c:axPos val="b"/>
        <c:numFmt formatCode="General" sourceLinked="1"/>
        <c:tickLblPos val="none"/>
        <c:crossAx val="8083084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Pyt.6 Czy </a:t>
            </a:r>
            <a:r>
              <a:rPr lang="pl-PL" sz="960" baseline="0" dirty="0"/>
              <a:t>oglądasz lub czytasz wiadomości na temat aktualnej sytuacji w kraju?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Arkusz1!$D$113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Arkusz1!$C$114:$C$117</c:f>
              <c:strCache>
                <c:ptCount val="4"/>
                <c:pt idx="0">
                  <c:v>Tak, kilka razy dziennie</c:v>
                </c:pt>
                <c:pt idx="1">
                  <c:v>Ta, raz dziennie</c:v>
                </c:pt>
                <c:pt idx="2">
                  <c:v>Tak, kilka razy w tygodniu </c:v>
                </c:pt>
                <c:pt idx="3">
                  <c:v>Nie, to mnie nie interesuje</c:v>
                </c:pt>
              </c:strCache>
            </c:strRef>
          </c:cat>
          <c:val>
            <c:numRef>
              <c:f>Arkusz1!$D$114:$D$117</c:f>
              <c:numCache>
                <c:formatCode>General</c:formatCode>
                <c:ptCount val="4"/>
                <c:pt idx="0">
                  <c:v>27</c:v>
                </c:pt>
                <c:pt idx="1">
                  <c:v>32</c:v>
                </c:pt>
                <c:pt idx="2">
                  <c:v>39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Arkusz1!$E$113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Arkusz1!$C$114:$C$117</c:f>
              <c:strCache>
                <c:ptCount val="4"/>
                <c:pt idx="0">
                  <c:v>Tak, kilka razy dziennie</c:v>
                </c:pt>
                <c:pt idx="1">
                  <c:v>Ta, raz dziennie</c:v>
                </c:pt>
                <c:pt idx="2">
                  <c:v>Tak, kilka razy w tygodniu </c:v>
                </c:pt>
                <c:pt idx="3">
                  <c:v>Nie, to mnie nie interesuje</c:v>
                </c:pt>
              </c:strCache>
            </c:strRef>
          </c:cat>
          <c:val>
            <c:numRef>
              <c:f>Arkusz1!$E$114:$E$117</c:f>
              <c:numCache>
                <c:formatCode>General</c:formatCode>
                <c:ptCount val="4"/>
                <c:pt idx="0">
                  <c:v>22.9</c:v>
                </c:pt>
                <c:pt idx="1">
                  <c:v>27.1</c:v>
                </c:pt>
                <c:pt idx="2">
                  <c:v>33.1</c:v>
                </c:pt>
                <c:pt idx="3">
                  <c:v>16.899999999999999</c:v>
                </c:pt>
              </c:numCache>
            </c:numRef>
          </c:val>
        </c:ser>
        <c:dLbls>
          <c:showVal val="1"/>
        </c:dLbls>
        <c:overlap val="-25"/>
        <c:axId val="80882688"/>
        <c:axId val="80892672"/>
      </c:barChart>
      <c:catAx>
        <c:axId val="808826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0892672"/>
        <c:crosses val="autoZero"/>
        <c:auto val="1"/>
        <c:lblAlgn val="ctr"/>
        <c:lblOffset val="100"/>
      </c:catAx>
      <c:valAx>
        <c:axId val="80892672"/>
        <c:scaling>
          <c:orientation val="minMax"/>
        </c:scaling>
        <c:delete val="1"/>
        <c:axPos val="b"/>
        <c:numFmt formatCode="General" sourceLinked="1"/>
        <c:tickLblPos val="none"/>
        <c:crossAx val="8088268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Pyt.7 Czy </a:t>
            </a:r>
            <a:r>
              <a:rPr lang="pl-PL" sz="960" baseline="0" dirty="0"/>
              <a:t>rozmawiasz z rówieśnikami na temat aktualnej sytuacji w kraju? 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Arkusz1!$D$93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Arkusz1!$C$94:$C$97</c:f>
              <c:strCache>
                <c:ptCount val="4"/>
                <c:pt idx="0">
                  <c:v>Tak, często rozmawiamy na ten temat</c:v>
                </c:pt>
                <c:pt idx="1">
                  <c:v>Tak, rozmawiamy na ten temat od czasu do czasu</c:v>
                </c:pt>
                <c:pt idx="2">
                  <c:v>Tak, ale rzadko rozmawiamy na ten temat</c:v>
                </c:pt>
                <c:pt idx="3">
                  <c:v>Nie, w ogóle nie rozmawiamy na ten temat</c:v>
                </c:pt>
              </c:strCache>
            </c:strRef>
          </c:cat>
          <c:val>
            <c:numRef>
              <c:f>Arkusz1!$D$94:$D$97</c:f>
              <c:numCache>
                <c:formatCode>General</c:formatCode>
                <c:ptCount val="4"/>
                <c:pt idx="0">
                  <c:v>21</c:v>
                </c:pt>
                <c:pt idx="1">
                  <c:v>37</c:v>
                </c:pt>
                <c:pt idx="2">
                  <c:v>48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Arkusz1!$E$93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Arkusz1!$C$94:$C$97</c:f>
              <c:strCache>
                <c:ptCount val="4"/>
                <c:pt idx="0">
                  <c:v>Tak, często rozmawiamy na ten temat</c:v>
                </c:pt>
                <c:pt idx="1">
                  <c:v>Tak, rozmawiamy na ten temat od czasu do czasu</c:v>
                </c:pt>
                <c:pt idx="2">
                  <c:v>Tak, ale rzadko rozmawiamy na ten temat</c:v>
                </c:pt>
                <c:pt idx="3">
                  <c:v>Nie, w ogóle nie rozmawiamy na ten temat</c:v>
                </c:pt>
              </c:strCache>
            </c:strRef>
          </c:cat>
          <c:val>
            <c:numRef>
              <c:f>Arkusz1!$E$94:$E$97</c:f>
              <c:numCache>
                <c:formatCode>General</c:formatCode>
                <c:ptCount val="4"/>
                <c:pt idx="0">
                  <c:v>17.8</c:v>
                </c:pt>
                <c:pt idx="1">
                  <c:v>31.4</c:v>
                </c:pt>
                <c:pt idx="2">
                  <c:v>40.700000000000003</c:v>
                </c:pt>
                <c:pt idx="3">
                  <c:v>10.200000000000001</c:v>
                </c:pt>
              </c:numCache>
            </c:numRef>
          </c:val>
        </c:ser>
        <c:dLbls>
          <c:showVal val="1"/>
        </c:dLbls>
        <c:overlap val="-25"/>
        <c:axId val="80926976"/>
        <c:axId val="81006592"/>
      </c:barChart>
      <c:catAx>
        <c:axId val="8092697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006592"/>
        <c:crosses val="autoZero"/>
        <c:auto val="1"/>
        <c:lblAlgn val="ctr"/>
        <c:lblOffset val="100"/>
      </c:catAx>
      <c:valAx>
        <c:axId val="81006592"/>
        <c:scaling>
          <c:orientation val="minMax"/>
        </c:scaling>
        <c:delete val="1"/>
        <c:axPos val="b"/>
        <c:numFmt formatCode="General" sourceLinked="1"/>
        <c:tickLblPos val="none"/>
        <c:crossAx val="8092697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Pyt.8 Czy </a:t>
            </a:r>
            <a:r>
              <a:rPr lang="pl-PL" sz="960" baseline="0" dirty="0"/>
              <a:t>bierzesz udział w lekcjach prowadzonych przez I</a:t>
            </a:r>
            <a:r>
              <a:rPr lang="pl-PL" sz="960" baseline="0" dirty="0" smtClean="0"/>
              <a:t>nternet</a:t>
            </a:r>
            <a:endParaRPr lang="pl-PL" sz="960" baseline="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Arkusz1!$C$72</c:f>
              <c:strCache>
                <c:ptCount val="1"/>
                <c:pt idx="0">
                  <c:v>Tak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Arkusz1!$D$71:$E$71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Arkusz1!$D$72:$E$72</c:f>
              <c:numCache>
                <c:formatCode>General</c:formatCode>
                <c:ptCount val="2"/>
                <c:pt idx="0">
                  <c:v>115</c:v>
                </c:pt>
                <c:pt idx="1">
                  <c:v>97.5</c:v>
                </c:pt>
              </c:numCache>
            </c:numRef>
          </c:val>
        </c:ser>
        <c:ser>
          <c:idx val="1"/>
          <c:order val="1"/>
          <c:tx>
            <c:strRef>
              <c:f>Arkusz1!$C$73</c:f>
              <c:strCache>
                <c:ptCount val="1"/>
                <c:pt idx="0">
                  <c:v>Nie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Arkusz1!$D$71:$E$71</c:f>
              <c:strCache>
                <c:ptCount val="2"/>
                <c:pt idx="0">
                  <c:v>Częstość</c:v>
                </c:pt>
                <c:pt idx="1">
                  <c:v>Procent</c:v>
                </c:pt>
              </c:strCache>
            </c:strRef>
          </c:cat>
          <c:val>
            <c:numRef>
              <c:f>Arkusz1!$D$73:$E$73</c:f>
              <c:numCache>
                <c:formatCode>General</c:formatCode>
                <c:ptCount val="2"/>
                <c:pt idx="0">
                  <c:v>3</c:v>
                </c:pt>
                <c:pt idx="1">
                  <c:v>2.5</c:v>
                </c:pt>
              </c:numCache>
            </c:numRef>
          </c:val>
        </c:ser>
        <c:dLbls>
          <c:showVal val="1"/>
        </c:dLbls>
        <c:overlap val="-25"/>
        <c:axId val="81024128"/>
        <c:axId val="81025664"/>
      </c:barChart>
      <c:catAx>
        <c:axId val="810241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025664"/>
        <c:crosses val="autoZero"/>
        <c:auto val="1"/>
        <c:lblAlgn val="ctr"/>
        <c:lblOffset val="100"/>
      </c:catAx>
      <c:valAx>
        <c:axId val="81025664"/>
        <c:scaling>
          <c:orientation val="minMax"/>
        </c:scaling>
        <c:delete val="1"/>
        <c:axPos val="b"/>
        <c:numFmt formatCode="General" sourceLinked="1"/>
        <c:tickLblPos val="none"/>
        <c:crossAx val="8102412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960" baseline="0"/>
            </a:pPr>
            <a:r>
              <a:rPr lang="pl-PL" sz="960" baseline="0" dirty="0" smtClean="0"/>
              <a:t>Pyt.9 Dlaczego </a:t>
            </a:r>
            <a:r>
              <a:rPr lang="pl-PL" sz="960" baseline="0" dirty="0"/>
              <a:t>nie bierzesz udziału w lekcjach </a:t>
            </a:r>
            <a:r>
              <a:rPr lang="pl-PL" sz="960" baseline="0" dirty="0" err="1"/>
              <a:t>on-line</a:t>
            </a:r>
            <a:r>
              <a:rPr lang="pl-PL" sz="960" baseline="0" dirty="0"/>
              <a:t>? Wybierz maksymalnie trzy odpowiedzi</a:t>
            </a:r>
          </a:p>
        </c:rich>
      </c:tx>
      <c:layout>
        <c:manualLayout>
          <c:xMode val="edge"/>
          <c:yMode val="edge"/>
          <c:x val="0.11470490667833202"/>
          <c:y val="2.9629629629629686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Arkusz1!$D$253</c:f>
              <c:strCache>
                <c:ptCount val="1"/>
                <c:pt idx="0">
                  <c:v>Częstość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Arkusz1!$C$254:$C$259</c:f>
              <c:strCache>
                <c:ptCount val="6"/>
                <c:pt idx="0">
                  <c:v>Nie mamy w domu komputera</c:v>
                </c:pt>
                <c:pt idx="1">
                  <c:v>Nie mam własnego komputera</c:v>
                </c:pt>
                <c:pt idx="2">
                  <c:v>Mam za stary komputer aby uczestniczyć w takich lekcjach</c:v>
                </c:pt>
                <c:pt idx="3">
                  <c:v>Nie mam Internetu</c:v>
                </c:pt>
                <c:pt idx="4">
                  <c:v>Mam za wolny Internetaby uczestniczyć w takich lekcjach</c:v>
                </c:pt>
                <c:pt idx="5">
                  <c:v>Inne</c:v>
                </c:pt>
              </c:strCache>
            </c:strRef>
          </c:cat>
          <c:val>
            <c:numRef>
              <c:f>Arkusz1!$D$254:$D$259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Arkusz1!$E$253</c:f>
              <c:strCache>
                <c:ptCount val="1"/>
                <c:pt idx="0">
                  <c:v>Procent</c:v>
                </c:pt>
              </c:strCache>
            </c:strRef>
          </c:tx>
          <c:dLbls>
            <c:txPr>
              <a:bodyPr/>
              <a:lstStyle/>
              <a:p>
                <a:pPr>
                  <a:defRPr sz="800" baseline="0"/>
                </a:pPr>
                <a:endParaRPr lang="pl-PL"/>
              </a:p>
            </c:txPr>
            <c:showVal val="1"/>
          </c:dLbls>
          <c:cat>
            <c:strRef>
              <c:f>Arkusz1!$C$254:$C$259</c:f>
              <c:strCache>
                <c:ptCount val="6"/>
                <c:pt idx="0">
                  <c:v>Nie mamy w domu komputera</c:v>
                </c:pt>
                <c:pt idx="1">
                  <c:v>Nie mam własnego komputera</c:v>
                </c:pt>
                <c:pt idx="2">
                  <c:v>Mam za stary komputer aby uczestniczyć w takich lekcjach</c:v>
                </c:pt>
                <c:pt idx="3">
                  <c:v>Nie mam Internetu</c:v>
                </c:pt>
                <c:pt idx="4">
                  <c:v>Mam za wolny Internetaby uczestniczyć w takich lekcjach</c:v>
                </c:pt>
                <c:pt idx="5">
                  <c:v>Inne</c:v>
                </c:pt>
              </c:strCache>
            </c:strRef>
          </c:cat>
          <c:val>
            <c:numRef>
              <c:f>Arkusz1!$E$254:$E$259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6.7</c:v>
                </c:pt>
                <c:pt idx="5">
                  <c:v>13.3</c:v>
                </c:pt>
              </c:numCache>
            </c:numRef>
          </c:val>
        </c:ser>
        <c:dLbls>
          <c:showVal val="1"/>
        </c:dLbls>
        <c:overlap val="-25"/>
        <c:axId val="81162624"/>
        <c:axId val="81164160"/>
      </c:barChart>
      <c:catAx>
        <c:axId val="811626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800" baseline="0"/>
            </a:pPr>
            <a:endParaRPr lang="pl-PL"/>
          </a:p>
        </c:txPr>
        <c:crossAx val="81164160"/>
        <c:crosses val="autoZero"/>
        <c:auto val="1"/>
        <c:lblAlgn val="ctr"/>
        <c:lblOffset val="100"/>
      </c:catAx>
      <c:valAx>
        <c:axId val="81164160"/>
        <c:scaling>
          <c:orientation val="minMax"/>
        </c:scaling>
        <c:delete val="1"/>
        <c:axPos val="b"/>
        <c:numFmt formatCode="General" sourceLinked="1"/>
        <c:tickLblPos val="none"/>
        <c:crossAx val="81162624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7185-1D0F-41C0-A4B9-792BCC1A0B34}" type="datetimeFigureOut">
              <a:rPr lang="pl-PL" smtClean="0"/>
              <a:pPr/>
              <a:t>13.06.2020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A372-A0DB-4590-845E-D9A85E4D0A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1613119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/>
              <a:t>Szkoła w czasach pandemii.</a:t>
            </a:r>
            <a:br>
              <a:rPr lang="pl-PL" sz="2800" b="1" dirty="0" smtClean="0"/>
            </a:br>
            <a:r>
              <a:rPr lang="pl-PL" sz="2800" b="1" dirty="0" smtClean="0"/>
              <a:t>Badania  CATI  zrealizowane wśród  uczniów Publicznego Liceum Ogólnokształcącego nr VI  w </a:t>
            </a:r>
            <a:r>
              <a:rPr lang="pl-PL" sz="2800" b="1" dirty="0" smtClean="0"/>
              <a:t>Opolu (</a:t>
            </a:r>
            <a:r>
              <a:rPr lang="pl-PL" sz="2800" b="1" dirty="0" err="1" smtClean="0"/>
              <a:t>case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study</a:t>
            </a:r>
            <a:r>
              <a:rPr lang="pl-PL" sz="2800" b="1" dirty="0" smtClean="0"/>
              <a:t>)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b="1" dirty="0" smtClean="0"/>
              <a:t>Autorzy badań : Olgierd Gwiżdż (pedagog szkolny), Ewa Mitoraj (psycholog) we współpracy z dr hab. Teresą </a:t>
            </a:r>
            <a:r>
              <a:rPr lang="pl-PL" b="1" dirty="0" err="1" smtClean="0"/>
              <a:t>Sołdrą-Gwiżdż</a:t>
            </a:r>
            <a:r>
              <a:rPr lang="pl-PL" b="1" dirty="0" smtClean="0"/>
              <a:t>, prof. UO </a:t>
            </a:r>
            <a:r>
              <a:rPr lang="pl-PL" b="1" dirty="0" smtClean="0"/>
              <a:t>z  Katedry Nauk Socjologicznych i Pracy </a:t>
            </a:r>
            <a:r>
              <a:rPr lang="pl-PL" b="1" dirty="0" smtClean="0"/>
              <a:t>Socjalnej  </a:t>
            </a:r>
            <a:r>
              <a:rPr lang="pl-PL" b="1" dirty="0" smtClean="0"/>
              <a:t>Uniwersytetu </a:t>
            </a:r>
            <a:r>
              <a:rPr lang="pl-PL" b="1" dirty="0" smtClean="0"/>
              <a:t>Opolskiego.</a:t>
            </a:r>
          </a:p>
          <a:p>
            <a:endParaRPr lang="pl-PL" b="1" dirty="0" smtClean="0"/>
          </a:p>
          <a:p>
            <a:r>
              <a:rPr lang="pl-PL" sz="1400" dirty="0" smtClean="0"/>
              <a:t>(Wyniki</a:t>
            </a:r>
            <a:r>
              <a:rPr lang="pl-PL" sz="1400" b="1" dirty="0" smtClean="0"/>
              <a:t> </a:t>
            </a:r>
            <a:r>
              <a:rPr lang="pl-PL" sz="1400" dirty="0" smtClean="0"/>
              <a:t>przedstawione za zgodą Dyrektora PLO nr VI w Opolu).</a:t>
            </a:r>
            <a:endParaRPr lang="pl-PL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584195"/>
          </a:xfrm>
        </p:spPr>
        <p:txBody>
          <a:bodyPr>
            <a:normAutofit fontScale="90000"/>
          </a:bodyPr>
          <a:lstStyle/>
          <a:p>
            <a:r>
              <a:rPr lang="pl-PL" sz="1000" b="1" dirty="0" smtClean="0"/>
              <a:t>Szkoła w czasach pandemii.</a:t>
            </a:r>
            <a:br>
              <a:rPr lang="pl-PL" sz="1000" b="1" dirty="0" smtClean="0"/>
            </a:br>
            <a:r>
              <a:rPr lang="pl-PL" sz="1000" b="1" dirty="0" smtClean="0"/>
              <a:t>Badania  CATI  zrealizowane wśród  uczniów Publicznego Liceum Ogólnokształcącego nr VI  w Opolu</a:t>
            </a:r>
            <a:br>
              <a:rPr lang="pl-PL" sz="1000" b="1" dirty="0" smtClean="0"/>
            </a:br>
            <a:r>
              <a:rPr lang="pl-PL" sz="1000" b="1" dirty="0" smtClean="0"/>
              <a:t>Autorzy badań : Olgierd Gwiżdż (pedagog szkolny), Ewa Mitoraj (psycholog</a:t>
            </a:r>
            <a:r>
              <a:rPr lang="pl-PL" sz="1000" b="1" dirty="0" smtClean="0"/>
              <a:t>) ) we współpracy z dr hab. Teresą </a:t>
            </a:r>
            <a:r>
              <a:rPr lang="pl-PL" sz="1000" b="1" dirty="0" err="1" smtClean="0"/>
              <a:t>Sołdrą-Gwiżdż</a:t>
            </a:r>
            <a:r>
              <a:rPr lang="pl-PL" sz="1000" b="1" dirty="0" smtClean="0"/>
              <a:t>, prof. UO z  Katedry Nauk Socjologicznych i Pracy Socjalnej  Uniwersytetu Opolskiego </a:t>
            </a:r>
            <a:r>
              <a:rPr lang="pl-PL" sz="900" dirty="0" smtClean="0"/>
              <a:t/>
            </a:r>
            <a:br>
              <a:rPr lang="pl-PL" sz="900" dirty="0" smtClean="0"/>
            </a:br>
            <a:endParaRPr lang="pl-PL" sz="900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Tabele krzyżowe –dla osób  dociekliwych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0042"/>
            <a:ext cx="841817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438"/>
            <a:ext cx="8208912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9334"/>
            <a:ext cx="8640959" cy="656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496944" cy="654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28628"/>
          </a:xfrm>
        </p:spPr>
        <p:txBody>
          <a:bodyPr>
            <a:no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 z  Katedry Nauk Socjologicznych i Pracy </a:t>
            </a:r>
            <a:r>
              <a:rPr lang="pl-PL" sz="900" b="1" dirty="0" smtClean="0"/>
              <a:t>Socjalnej  </a:t>
            </a:r>
            <a:r>
              <a:rPr lang="pl-PL" sz="900" b="1" dirty="0" smtClean="0"/>
              <a:t>Uniwersytetu Opolskiego </a:t>
            </a:r>
            <a:endParaRPr lang="pl-PL" sz="900" b="1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4040188" cy="1460519"/>
          </a:xfrm>
        </p:spPr>
        <p:txBody>
          <a:bodyPr>
            <a:noAutofit/>
          </a:bodyPr>
          <a:lstStyle/>
          <a:p>
            <a:r>
              <a:rPr lang="pl-PL" sz="1000" b="0" dirty="0" smtClean="0"/>
              <a:t>Sytuacja pandemii, która w marcu 2020 roku dotknęła Polskę wywarła przemożny wpływ na wszystkie sfery życia. Zawieszenie zajęć w szkołach, konieczność pozostawania w domach i wynikająca z nich konieczność zdalnej nauki określiły sytuację społeczną uczniów oraz wpłynęły na ich odczucia związane z codziennością.  Wyniki badań wskazują, że  w swojej ocenie, </a:t>
            </a:r>
            <a:r>
              <a:rPr lang="pl-PL" sz="1000" dirty="0" smtClean="0"/>
              <a:t>większość uczniów naszej szkoły 65,2% radzi sobie  w tej trudnej sytuacji dobrze lub bardzo dobrze</a:t>
            </a:r>
            <a:r>
              <a:rPr lang="pl-PL" sz="1000" b="0" dirty="0" smtClean="0"/>
              <a:t>, zdecydowana mniejszość 22,8% źle lub bardzo źle, a 12,0% ma kłopoty z wyrażeniem takiej oceny. </a:t>
            </a:r>
            <a:endParaRPr lang="pl-PL" sz="1000" b="0" dirty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ymbol zastępczy tekstu 12"/>
          <p:cNvSpPr>
            <a:spLocks noGrp="1"/>
          </p:cNvSpPr>
          <p:nvPr>
            <p:ph type="body" sz="quarter" idx="3"/>
          </p:nvPr>
        </p:nvSpPr>
        <p:spPr>
          <a:xfrm>
            <a:off x="4644008" y="836713"/>
            <a:ext cx="4041775" cy="1163528"/>
          </a:xfrm>
        </p:spPr>
        <p:txBody>
          <a:bodyPr>
            <a:noAutofit/>
          </a:bodyPr>
          <a:lstStyle/>
          <a:p>
            <a:r>
              <a:rPr lang="pl-PL" sz="1000" b="0" dirty="0" smtClean="0"/>
              <a:t>Oczywiście jest wiele uciążliwości  związanych z tak trudną i niecodzienną sytuacją, ale uczniowie najczęściej wskazywali te, które są związane z  </a:t>
            </a:r>
            <a:r>
              <a:rPr lang="pl-PL" sz="1000" dirty="0" smtClean="0"/>
              <a:t>niemożnością spotykania się z  kolegami i przyjaciółmi (30,0%) oraz samodzielnego przebywania poza domem ( 20,0%). </a:t>
            </a:r>
            <a:r>
              <a:rPr lang="pl-PL" sz="1000" b="0" dirty="0" smtClean="0"/>
              <a:t>W dalszej kolejności młodzieży doskwiera brak możliwości uprawiania sportu (15,2%), niemożność spotkania z członkami rodziny, z którymi nie mieszkają( 13,4%) oraz </a:t>
            </a:r>
            <a:r>
              <a:rPr lang="pl-PL" sz="1000" dirty="0" smtClean="0"/>
              <a:t>niemożność chodzenia do szkoły (11,3%)</a:t>
            </a:r>
            <a:r>
              <a:rPr lang="pl-PL" sz="1000" b="0" dirty="0" smtClean="0"/>
              <a:t>.  </a:t>
            </a:r>
            <a:endParaRPr lang="pl-PL" sz="1000" b="0" dirty="0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</a:t>
            </a:r>
            <a:r>
              <a:rPr lang="pl-PL" sz="900" b="1" dirty="0" smtClean="0"/>
              <a:t>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prof. UO </a:t>
            </a:r>
            <a:r>
              <a:rPr lang="pl-PL" sz="900" b="1" dirty="0" smtClean="0"/>
              <a:t>z  Katedry Nauk Socjologicznych i Pracy </a:t>
            </a:r>
            <a:r>
              <a:rPr lang="pl-PL" sz="900" b="1" dirty="0" smtClean="0"/>
              <a:t>Socjalnej  </a:t>
            </a:r>
            <a:r>
              <a:rPr lang="pl-PL" sz="900" b="1" dirty="0" smtClean="0"/>
              <a:t>Uniwersytetu Opolskiego </a:t>
            </a: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857232"/>
            <a:ext cx="4040188" cy="1317643"/>
          </a:xfrm>
        </p:spPr>
        <p:txBody>
          <a:bodyPr>
            <a:noAutofit/>
          </a:bodyPr>
          <a:lstStyle/>
          <a:p>
            <a:r>
              <a:rPr lang="pl-PL" sz="1000" b="0" dirty="0" smtClean="0"/>
              <a:t>Brak bezpośrednich kontaktów z rówieśnikami uczniowie  zastępują spotkaniami w sieci, </a:t>
            </a:r>
            <a:r>
              <a:rPr lang="pl-PL" sz="1000" dirty="0" smtClean="0"/>
              <a:t>czyli częstszym niż zazwyczaj korzystaniem z mediów </a:t>
            </a:r>
            <a:r>
              <a:rPr lang="pl-PL" sz="1000" dirty="0" err="1" smtClean="0"/>
              <a:t>społecznościowych</a:t>
            </a:r>
            <a:r>
              <a:rPr lang="pl-PL" sz="1000" dirty="0" smtClean="0"/>
              <a:t> (21,0 %) oraz oglądaniem filmów (21,0%)</a:t>
            </a:r>
            <a:r>
              <a:rPr lang="pl-PL" sz="1000" b="0" dirty="0" smtClean="0"/>
              <a:t>.  Niezbyt liczna grupa 15,0%  korzysta z możliwości surfowania w Internecie lub gra w gry komputerowe (14,0%).</a:t>
            </a:r>
            <a:endParaRPr lang="pl-PL" sz="10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714380"/>
          </a:xfrm>
        </p:spPr>
        <p:txBody>
          <a:bodyPr>
            <a:normAutofit/>
          </a:bodyPr>
          <a:lstStyle/>
          <a:p>
            <a:r>
              <a:rPr lang="pl-PL" sz="1000" b="0" dirty="0" smtClean="0"/>
              <a:t>Opinie uczniów dotyczące ograniczenia liczby kontaktów są zróżnicowane: </a:t>
            </a:r>
            <a:r>
              <a:rPr lang="pl-PL" sz="1000" dirty="0" smtClean="0"/>
              <a:t>blisko połowa  (49,2%) twierdzi, zmniejszyła się</a:t>
            </a:r>
            <a:r>
              <a:rPr lang="pl-PL" sz="1000" b="0" dirty="0" smtClean="0"/>
              <a:t>, a </a:t>
            </a:r>
            <a:r>
              <a:rPr lang="pl-PL" sz="1000" dirty="0" smtClean="0"/>
              <a:t>40,0%, że pozostała na tym samym  poziomie</a:t>
            </a:r>
            <a:r>
              <a:rPr lang="pl-PL" sz="1000" b="0" dirty="0" smtClean="0"/>
              <a:t>. </a:t>
            </a:r>
            <a:endParaRPr lang="pl-PL" sz="1000" b="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4008" y="2071678"/>
          <a:ext cx="4041775" cy="408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500066"/>
          </a:xfrm>
        </p:spPr>
        <p:txBody>
          <a:bodyPr>
            <a:no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</a:t>
            </a:r>
            <a:r>
              <a:rPr lang="pl-PL" sz="900" b="1" dirty="0" smtClean="0"/>
              <a:t> 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 prof. UO z  </a:t>
            </a:r>
            <a:r>
              <a:rPr lang="pl-PL" sz="900" b="1" dirty="0" smtClean="0"/>
              <a:t>Katedry Nauk Socjologicznych i Pracy Socjalnej  Uniwersytetu Opolskiego </a:t>
            </a: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285860"/>
            <a:ext cx="4040188" cy="857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000" b="0" dirty="0" smtClean="0"/>
              <a:t>Młodzież </a:t>
            </a:r>
            <a:r>
              <a:rPr lang="pl-PL" sz="1000" dirty="0" smtClean="0"/>
              <a:t>najczęściej komunikuje się z członkami rodziny (52,6%), </a:t>
            </a:r>
            <a:r>
              <a:rPr lang="pl-PL" sz="1000" b="0" dirty="0" smtClean="0"/>
              <a:t>głównie z tymi, z którymi mieszka (44,1%) oraz </a:t>
            </a:r>
            <a:r>
              <a:rPr lang="pl-PL" sz="1000" dirty="0" smtClean="0"/>
              <a:t>ze znajomymi spoza szkoły  (24,6%). </a:t>
            </a:r>
            <a:r>
              <a:rPr lang="pl-PL" sz="1000" b="0" dirty="0" smtClean="0"/>
              <a:t>Stosunkowo mała grupa (15,3% ) utrzymuje kontakt z kolegami z klasy, czy w ogóle ze szkoły.  </a:t>
            </a:r>
            <a:endParaRPr lang="pl-PL" sz="10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714380"/>
          </a:xfrm>
        </p:spPr>
        <p:txBody>
          <a:bodyPr>
            <a:noAutofit/>
          </a:bodyPr>
          <a:lstStyle/>
          <a:p>
            <a:r>
              <a:rPr lang="pl-PL" sz="1000" b="0" dirty="0" smtClean="0"/>
              <a:t>Zainteresowanie uczniów sytuacją epidemiczną w kraju jest wysokie: </a:t>
            </a:r>
            <a:r>
              <a:rPr lang="pl-PL" sz="1000" dirty="0" smtClean="0"/>
              <a:t>zdecydowana większość 83,0% ogląda wiadomości lub czyta aktualności na ten temat</a:t>
            </a:r>
            <a:r>
              <a:rPr lang="pl-PL" sz="1000" b="0" dirty="0" smtClean="0"/>
              <a:t>, połowa (50,0%) codziennie, a jedna trzecia kilka razy w tygodniu. </a:t>
            </a:r>
            <a:endParaRPr lang="pl-PL" sz="1000" b="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4008" y="2204864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</a:t>
            </a:r>
            <a:r>
              <a:rPr lang="pl-PL" sz="900" b="1" dirty="0" smtClean="0"/>
              <a:t> 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 z  Katedry Nauk Socjologicznych i Pracy Socjalnej  Uniwersytetu Opolskiego </a:t>
            </a: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714380"/>
          </a:xfrm>
        </p:spPr>
        <p:txBody>
          <a:bodyPr>
            <a:normAutofit/>
          </a:bodyPr>
          <a:lstStyle/>
          <a:p>
            <a:r>
              <a:rPr lang="pl-PL" sz="1100" b="0" dirty="0" smtClean="0"/>
              <a:t>Sytuacja pandemii jest przedmiotem rozmów między uczniami. </a:t>
            </a:r>
            <a:r>
              <a:rPr lang="pl-PL" sz="1100" dirty="0" smtClean="0"/>
              <a:t>Niemal wszyscy  (90,0%) rozmawiają  o tej sytuacji z rówieśnikam</a:t>
            </a:r>
            <a:r>
              <a:rPr lang="pl-PL" sz="1100" b="0" dirty="0" smtClean="0"/>
              <a:t>i: jedna trzecia od czasu do czasu  (31,4%), a 18,0% bardzo często. </a:t>
            </a:r>
            <a:endParaRPr lang="pl-PL" sz="11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142985"/>
            <a:ext cx="4041775" cy="642941"/>
          </a:xfrm>
        </p:spPr>
        <p:txBody>
          <a:bodyPr>
            <a:normAutofit/>
          </a:bodyPr>
          <a:lstStyle/>
          <a:p>
            <a:r>
              <a:rPr lang="pl-PL" sz="1100" dirty="0" smtClean="0"/>
              <a:t>Niemal wszyscy uczniowie (97,5%) uczestniczą w lekcjach prowadzonych przez Internet. </a:t>
            </a:r>
            <a:endParaRPr lang="pl-PL" sz="11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</a:t>
            </a:r>
            <a:r>
              <a:rPr lang="pl-PL" sz="900" b="1" dirty="0" smtClean="0"/>
              <a:t> 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prof. UO  </a:t>
            </a:r>
            <a:r>
              <a:rPr lang="pl-PL" sz="900" b="1" dirty="0" smtClean="0"/>
              <a:t>z  Katedry Nauk Socjologicznych i Pracy Socjalnej  Uniwersytetu Opolskiego </a:t>
            </a: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14423"/>
            <a:ext cx="4040188" cy="642942"/>
          </a:xfrm>
        </p:spPr>
        <p:txBody>
          <a:bodyPr>
            <a:normAutofit/>
          </a:bodyPr>
          <a:lstStyle/>
          <a:p>
            <a:r>
              <a:rPr lang="pl-PL" sz="1000" b="0" dirty="0" smtClean="0"/>
              <a:t>Podstawową przyczyną nieuczestniczenia w lekcjach są:  </a:t>
            </a:r>
            <a:r>
              <a:rPr lang="pl-PL" sz="1000" dirty="0" smtClean="0"/>
              <a:t>kłopoty ze sprzętem  lub brak dostępu do Internetu. </a:t>
            </a:r>
            <a:endParaRPr lang="pl-PL" sz="1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785818"/>
          </a:xfrm>
        </p:spPr>
        <p:txBody>
          <a:bodyPr>
            <a:normAutofit/>
          </a:bodyPr>
          <a:lstStyle/>
          <a:p>
            <a:r>
              <a:rPr lang="pl-PL" sz="1000" dirty="0" smtClean="0"/>
              <a:t>Większości uczniów (62,7%)  jednak nie odpowiadają lekcje on </a:t>
            </a:r>
            <a:r>
              <a:rPr lang="pl-PL" sz="1000" dirty="0" err="1" smtClean="0"/>
              <a:t>line</a:t>
            </a:r>
            <a:r>
              <a:rPr lang="pl-PL" sz="1000" dirty="0" smtClean="0"/>
              <a:t>, </a:t>
            </a:r>
            <a:r>
              <a:rPr lang="pl-PL" sz="1000" b="0" dirty="0" smtClean="0"/>
              <a:t>wolą bezpośredni kontakt z nauczycielem i kolegami w klasie, ale jedna trzecia (37,3%) jest z nich zadowolona</a:t>
            </a:r>
            <a:r>
              <a:rPr lang="pl-PL" sz="1100" b="0" dirty="0" smtClean="0"/>
              <a:t>.  </a:t>
            </a:r>
            <a:endParaRPr lang="pl-PL" sz="1100" b="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29600" cy="714380"/>
          </a:xfrm>
        </p:spPr>
        <p:txBody>
          <a:bodyPr>
            <a:norm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</a:t>
            </a:r>
            <a:r>
              <a:rPr lang="pl-PL" sz="900" b="1" dirty="0" smtClean="0"/>
              <a:t> we współpracy z dr hab. </a:t>
            </a:r>
            <a:r>
              <a:rPr lang="pl-PL" sz="900" b="1" dirty="0" smtClean="0"/>
              <a:t>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prof. UO  z  Katedry Nauk Socjologicznych i Pracy Socjalnej  Uniwersytetu Opolskiego </a:t>
            </a: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1000108"/>
            <a:ext cx="4040188" cy="428628"/>
          </a:xfrm>
        </p:spPr>
        <p:txBody>
          <a:bodyPr>
            <a:noAutofit/>
          </a:bodyPr>
          <a:lstStyle/>
          <a:p>
            <a:r>
              <a:rPr lang="pl-PL" sz="1000" dirty="0" smtClean="0"/>
              <a:t>Tylko 35,1% nie doświadczyło trudności technicznych podczas lekcji on </a:t>
            </a:r>
            <a:r>
              <a:rPr lang="pl-PL" sz="1000" dirty="0" err="1" smtClean="0"/>
              <a:t>line</a:t>
            </a:r>
            <a:r>
              <a:rPr lang="pl-PL" sz="1000" dirty="0" smtClean="0"/>
              <a:t>, </a:t>
            </a:r>
            <a:r>
              <a:rPr lang="pl-PL" sz="1000" b="0" dirty="0" smtClean="0"/>
              <a:t>pozostali wskazali na szereg utrudnień, które wystąpiły w jej trakcie. </a:t>
            </a:r>
            <a:endParaRPr lang="pl-PL" sz="10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642941"/>
          </a:xfrm>
        </p:spPr>
        <p:txBody>
          <a:bodyPr>
            <a:normAutofit/>
          </a:bodyPr>
          <a:lstStyle/>
          <a:p>
            <a:r>
              <a:rPr lang="pl-PL" sz="1000" dirty="0" smtClean="0"/>
              <a:t>Niemal </a:t>
            </a:r>
            <a:r>
              <a:rPr lang="pl-PL" sz="1000" dirty="0" smtClean="0"/>
              <a:t>wszyscy </a:t>
            </a:r>
            <a:r>
              <a:rPr lang="pl-PL" sz="1000" dirty="0" smtClean="0"/>
              <a:t>uczniowie (93,2%) rozmawiają z rodzicami lub bliskimi osobami </a:t>
            </a:r>
            <a:r>
              <a:rPr lang="pl-PL" sz="1000" b="0" dirty="0" smtClean="0"/>
              <a:t>na temat swego bezpieczeństwa zdrowotnego, wobec czego są poinformowaniu jak powinni chronić się przed zachorowaniem.</a:t>
            </a:r>
            <a:endParaRPr lang="pl-PL" sz="1000" b="0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2"/>
          </p:nvPr>
        </p:nvGraphicFramePr>
        <p:xfrm>
          <a:off x="457200" y="1785926"/>
          <a:ext cx="4543428" cy="46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quarter" idx="4"/>
          </p:nvPr>
        </p:nvGraphicFramePr>
        <p:xfrm>
          <a:off x="5000625" y="1785926"/>
          <a:ext cx="3686175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229600" cy="500066"/>
          </a:xfrm>
        </p:spPr>
        <p:txBody>
          <a:bodyPr>
            <a:no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 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prof. UO z  Katedry Nauk Socjologicznych i Pracy Socjalnej  Uniwersytetu Opolskiego </a:t>
            </a:r>
            <a:r>
              <a:rPr lang="pl-PL" sz="900" dirty="0" smtClean="0"/>
              <a:t/>
            </a:r>
            <a:br>
              <a:rPr lang="pl-PL" sz="900" dirty="0" smtClean="0"/>
            </a:b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142985"/>
            <a:ext cx="4040188" cy="857255"/>
          </a:xfrm>
        </p:spPr>
        <p:txBody>
          <a:bodyPr>
            <a:noAutofit/>
          </a:bodyPr>
          <a:lstStyle/>
          <a:p>
            <a:r>
              <a:rPr lang="pl-PL" sz="1000" b="0" dirty="0" smtClean="0"/>
              <a:t>Trudnej i niecodziennej sytuacji zdrowotnej towarzyszy oczywiście  cała gama emocji, z którymi muszą zmierzyć się uczniowie. W  badanej </a:t>
            </a:r>
            <a:r>
              <a:rPr lang="pl-PL" sz="1000" dirty="0" smtClean="0"/>
              <a:t>zbiorowości dominują dwa rodzaje odczuć: niepokój i rozdrażnienia (25,6%) oraz smutek (22,7%)</a:t>
            </a:r>
            <a:r>
              <a:rPr lang="pl-PL" sz="1000" b="0" dirty="0" smtClean="0"/>
              <a:t>.  Blisko 15,0% odczuwa lęk i strach o zdrowie swoje  i swoich bliskich, a około 6,0% agresję</a:t>
            </a:r>
            <a:r>
              <a:rPr lang="pl-PL" sz="1100" b="0" dirty="0" smtClean="0"/>
              <a:t>. </a:t>
            </a:r>
            <a:endParaRPr lang="pl-PL" sz="11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071547"/>
            <a:ext cx="4041775" cy="285751"/>
          </a:xfrm>
        </p:spPr>
        <p:txBody>
          <a:bodyPr>
            <a:normAutofit/>
          </a:bodyPr>
          <a:lstStyle/>
          <a:p>
            <a:r>
              <a:rPr lang="pl-PL" sz="1000" b="0" dirty="0" smtClean="0"/>
              <a:t>W badanej zbiorowości  </a:t>
            </a:r>
            <a:r>
              <a:rPr lang="pl-PL" sz="1000" dirty="0" smtClean="0"/>
              <a:t>ponad połowę stanowiły kobiety (55,1%).</a:t>
            </a:r>
            <a:endParaRPr lang="pl-PL" sz="10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285720" y="2000240"/>
          <a:ext cx="4040188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5025" y="2071678"/>
          <a:ext cx="4041775" cy="405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pl-PL" sz="900" b="1" dirty="0" smtClean="0"/>
              <a:t>Szkoła w czasach pandemii.</a:t>
            </a:r>
            <a:br>
              <a:rPr lang="pl-PL" sz="900" b="1" dirty="0" smtClean="0"/>
            </a:br>
            <a:r>
              <a:rPr lang="pl-PL" sz="900" b="1" dirty="0" smtClean="0"/>
              <a:t>Badania  CATI  zrealizowane wśród  uczniów Publicznego Liceum Ogólnokształcącego nr VI  w Opolu</a:t>
            </a:r>
            <a:br>
              <a:rPr lang="pl-PL" sz="900" b="1" dirty="0" smtClean="0"/>
            </a:br>
            <a:r>
              <a:rPr lang="pl-PL" sz="900" b="1" dirty="0" smtClean="0"/>
              <a:t>Autorzy badań : Olgierd Gwiżdż (pedagog szkolny), Ewa Mitoraj (psycholog</a:t>
            </a:r>
            <a:r>
              <a:rPr lang="pl-PL" sz="900" b="1" dirty="0" smtClean="0"/>
              <a:t>) ) we współpracy z dr hab. Teresą </a:t>
            </a:r>
            <a:r>
              <a:rPr lang="pl-PL" sz="900" b="1" dirty="0" err="1" smtClean="0"/>
              <a:t>Sołdrą-Gwiżdż</a:t>
            </a:r>
            <a:r>
              <a:rPr lang="pl-PL" sz="900" b="1" dirty="0" smtClean="0"/>
              <a:t>, prof. UO z  Katedry Nauk Socjologicznych i Pracy Socjalnej  Uniwersytetu Opolskiego </a:t>
            </a:r>
            <a:r>
              <a:rPr lang="pl-PL" sz="900" dirty="0" smtClean="0"/>
              <a:t/>
            </a:r>
            <a:br>
              <a:rPr lang="pl-PL" sz="900" dirty="0" smtClean="0"/>
            </a:br>
            <a:endParaRPr lang="pl-PL" sz="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040188" cy="571504"/>
          </a:xfrm>
        </p:spPr>
        <p:txBody>
          <a:bodyPr>
            <a:normAutofit/>
          </a:bodyPr>
          <a:lstStyle/>
          <a:p>
            <a:r>
              <a:rPr lang="pl-PL" sz="1000" b="0" dirty="0" smtClean="0"/>
              <a:t>Najczęstszy wiek respondentów: </a:t>
            </a:r>
            <a:r>
              <a:rPr lang="pl-PL" sz="1000" dirty="0" smtClean="0"/>
              <a:t>15-16 lat</a:t>
            </a:r>
            <a:r>
              <a:rPr lang="pl-PL" sz="1000" b="0" dirty="0" smtClean="0"/>
              <a:t>. </a:t>
            </a:r>
            <a:endParaRPr lang="pl-PL" sz="1000" b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428737"/>
            <a:ext cx="4041775" cy="571504"/>
          </a:xfrm>
        </p:spPr>
        <p:txBody>
          <a:bodyPr>
            <a:normAutofit lnSpcReduction="10000"/>
          </a:bodyPr>
          <a:lstStyle/>
          <a:p>
            <a:r>
              <a:rPr lang="pl-PL" sz="1000" b="0" dirty="0" smtClean="0"/>
              <a:t>W próbie przeważali uczniowie </a:t>
            </a:r>
            <a:r>
              <a:rPr lang="pl-PL" sz="1000" dirty="0" smtClean="0"/>
              <a:t>zamieszkali w mieście (66,1%).</a:t>
            </a:r>
          </a:p>
          <a:p>
            <a:r>
              <a:rPr lang="pl-PL" sz="1000" b="0" dirty="0" smtClean="0"/>
              <a:t>(W tabelach na slajdach 9-15 zamieszczono wybrane odpowiedzi w zależności od  płci i wieku).</a:t>
            </a:r>
            <a:endParaRPr lang="pl-PL" sz="1000" b="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9003</TotalTime>
  <Words>825</Words>
  <Application>Microsoft Office PowerPoint</Application>
  <PresentationFormat>Pokaz na ekranie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Szkoła w czasach pandemii. Badania  CATI  zrealizowane wśród  uczniów Publicznego Liceum Ogólnokształcącego nr VI  w Opolu Autorzy badań : Olgierd Gwiżdż (pedagog szkolny), Ewa Mitoraj (psycholog) we współpracy z dr hab. Teresą Sołdrą-Gwiżdż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we współpracy z dr hab. Teresą Sołdrą-Gwiżdż, prof. UO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Sołdrą-Gwiżdż,  prof. UO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Sołdrą-Gwiżdż, prof. UO 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we współpracy z dr hab. Teresą Sołdrą-Gwiżdż, prof. UO  z  Katedry Nauk Socjologicznych i Pracy Socjalnej  Uniwersytetu Opolskiego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Sołdrą-Gwiżdż, prof. UO z  Katedry Nauk Socjologicznych i Pracy Socjalnej  Uniwersytetu Opolskiego 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Sołdrą-Gwiżdż, prof. UO z  Katedry Nauk Socjologicznych i Pracy Socjalnej  Uniwersytetu Opolskiego  </vt:lpstr>
      <vt:lpstr>Szkoła w czasach pandemii. Badania  CATI  zrealizowane wśród  uczniów Publicznego Liceum Ogólnokształcącego nr VI  w Opolu Autorzy badań : Olgierd Gwiżdż (pedagog szkolny), Ewa Mitoraj (psycholog) ) we współpracy z dr hab. Teresą Sołdrą-Gwiżdż, prof. UO z  Katedry Nauk Socjologicznych i Pracy Socjalnej  Uniwersytetu Opolskiego  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Olgierd</dc:creator>
  <cp:lastModifiedBy>Teresa</cp:lastModifiedBy>
  <cp:revision>76</cp:revision>
  <dcterms:created xsi:type="dcterms:W3CDTF">2020-04-17T12:29:23Z</dcterms:created>
  <dcterms:modified xsi:type="dcterms:W3CDTF">2020-06-17T16:45:18Z</dcterms:modified>
</cp:coreProperties>
</file>